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61" r:id="rId3"/>
    <p:sldId id="389" r:id="rId4"/>
    <p:sldId id="390" r:id="rId5"/>
    <p:sldId id="394" r:id="rId6"/>
    <p:sldId id="424" r:id="rId7"/>
    <p:sldId id="404" r:id="rId8"/>
    <p:sldId id="393" r:id="rId9"/>
    <p:sldId id="397" r:id="rId10"/>
    <p:sldId id="405" r:id="rId11"/>
    <p:sldId id="395" r:id="rId12"/>
    <p:sldId id="400" r:id="rId13"/>
    <p:sldId id="401" r:id="rId14"/>
    <p:sldId id="402" r:id="rId15"/>
    <p:sldId id="409" r:id="rId16"/>
    <p:sldId id="403" r:id="rId17"/>
    <p:sldId id="410" r:id="rId18"/>
    <p:sldId id="406" r:id="rId19"/>
    <p:sldId id="407" r:id="rId20"/>
    <p:sldId id="408" r:id="rId21"/>
    <p:sldId id="422" r:id="rId22"/>
    <p:sldId id="423" r:id="rId23"/>
    <p:sldId id="411" r:id="rId24"/>
    <p:sldId id="412" r:id="rId25"/>
    <p:sldId id="413" r:id="rId26"/>
    <p:sldId id="414" r:id="rId27"/>
    <p:sldId id="419" r:id="rId28"/>
    <p:sldId id="418" r:id="rId29"/>
    <p:sldId id="415" r:id="rId30"/>
    <p:sldId id="417" r:id="rId31"/>
    <p:sldId id="420" r:id="rId32"/>
    <p:sldId id="416" r:id="rId33"/>
    <p:sldId id="421" r:id="rId34"/>
    <p:sldId id="270" r:id="rId35"/>
  </p:sldIdLst>
  <p:sldSz cx="9144000" cy="5143500" type="screen16x9"/>
  <p:notesSz cx="6858000" cy="9144000"/>
  <p:embeddedFontLst>
    <p:embeddedFont>
      <p:font typeface="Calibri" pitchFamily="34" charset="0"/>
      <p:regular r:id="rId37"/>
      <p:bold r:id="rId38"/>
      <p:italic r:id="rId39"/>
      <p:boldItalic r:id="rId40"/>
    </p:embeddedFont>
    <p:embeddedFont>
      <p:font typeface="Century Gothic" pitchFamily="34" charset="0"/>
      <p:regular r:id="rId41"/>
      <p:bold r:id="rId42"/>
      <p:italic r:id="rId43"/>
      <p:boldItalic r:id="rId44"/>
    </p:embeddedFont>
    <p:embeddedFont>
      <p:font typeface="Arial Narrow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1522" y="-55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105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 smtClean="0">
                <a:solidFill>
                  <a:srgbClr val="FF0000"/>
                </a:solidFill>
              </a:rPr>
              <a:t>Redes</a:t>
            </a:r>
            <a:r>
              <a:rPr lang="en-US" sz="4000" b="1" dirty="0" smtClean="0">
                <a:solidFill>
                  <a:srgbClr val="FF0000"/>
                </a:solidFill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</a:rPr>
              <a:t>Neurais</a:t>
            </a:r>
            <a:r>
              <a:rPr lang="en-US" sz="4000" b="1" dirty="0" smtClean="0">
                <a:solidFill>
                  <a:srgbClr val="FF0000"/>
                </a:solidFill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</a:rPr>
              <a:t>Artificiais</a:t>
            </a:r>
            <a:endParaRPr lang="en-US" sz="4000" b="1" dirty="0" smtClean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 smtClean="0">
                <a:solidFill>
                  <a:srgbClr val="FF0000"/>
                </a:solidFill>
              </a:rPr>
              <a:t>Teoria</a:t>
            </a:r>
            <a:r>
              <a:rPr lang="en-US" sz="4000" dirty="0" smtClean="0">
                <a:solidFill>
                  <a:srgbClr val="FF0000"/>
                </a:solidFill>
              </a:rPr>
              <a:t> e </a:t>
            </a:r>
            <a:r>
              <a:rPr lang="en-US" sz="4000" dirty="0" err="1" smtClean="0">
                <a:solidFill>
                  <a:srgbClr val="FF0000"/>
                </a:solidFill>
              </a:rPr>
              <a:t>Prática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smtClean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6" name="Picture 4" descr="Neural - Free computer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1025" y="144780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Características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smtClean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en-US" sz="5500" b="1" i="1" dirty="0" smtClean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Features)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Neurais Artificiais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130" name="Picture 2" descr="Artificial intelligence: defining and explaining AI-related terminology -  IFS Blo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335" y="845820"/>
            <a:ext cx="7400925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a serem interpretados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857591"/>
            <a:ext cx="7153275" cy="4009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de características (</a:t>
            </a:r>
            <a:r>
              <a:rPr lang="pt-BR" sz="3600" b="1" i="1" u="none" strike="noStrike" cap="none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r>
              <a:rPr lang="pt-BR" sz="3600" b="1" i="1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26"/>
            <a:ext cx="7791450" cy="3438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Caixa preta gerada no treino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09676"/>
            <a:ext cx="7277100" cy="295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tângulo 13"/>
          <p:cNvSpPr/>
          <p:nvPr/>
        </p:nvSpPr>
        <p:spPr>
          <a:xfrm>
            <a:off x="3028950" y="942975"/>
            <a:ext cx="1771650" cy="34575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 smtClean="0"/>
              <a:t>Caixa preta</a:t>
            </a:r>
            <a:endParaRPr lang="pt-BR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 smtClean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Features?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2" name="Picture 6" descr="Uma introdução as redes neurais convolucionais utilizando o Keras | by Alan  Melo Clappis | Data Hackers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23165" y="788987"/>
            <a:ext cx="3020836" cy="1897063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são as </a:t>
            </a:r>
            <a:r>
              <a:rPr lang="pt-BR" sz="3600" b="1" i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r>
              <a:rPr lang="pt-BR" sz="3600" b="1" i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5298" name="Picture 2" descr="Conhecendo a visão do computador: Redes Neurais Convolucionais | by Vitor  Rodrigues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0350" y="738142"/>
            <a:ext cx="2835275" cy="3743371"/>
          </a:xfrm>
          <a:prstGeom prst="rect">
            <a:avLst/>
          </a:prstGeom>
          <a:noFill/>
        </p:spPr>
      </p:pic>
      <p:pic>
        <p:nvPicPr>
          <p:cNvPr id="55300" name="Picture 4" descr="ateliware | O mundo do ponto de vista das Redes Neurais Convoluciona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4766" y="952500"/>
            <a:ext cx="3653209" cy="3520115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4067175" y="714375"/>
            <a:ext cx="184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Outros Objetos </a:t>
            </a:r>
            <a:endParaRPr lang="pt-BR" dirty="0"/>
          </a:p>
        </p:txBody>
      </p:sp>
      <p:pic>
        <p:nvPicPr>
          <p:cNvPr id="55304" name="Picture 8" descr="Matrizes - tipos de matrizes, operações, resumo - Matemática - InfoEscol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61150" y="2600325"/>
            <a:ext cx="2305050" cy="1190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de objetos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154" name="Picture 2" descr="Supervised And Unsupervised Learning | TheAILearn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3235" y="808672"/>
            <a:ext cx="5057775" cy="4010026"/>
          </a:xfrm>
          <a:prstGeom prst="rect">
            <a:avLst/>
          </a:prstGeom>
          <a:noFill/>
        </p:spPr>
      </p:pic>
      <p:sp>
        <p:nvSpPr>
          <p:cNvPr id="10" name="Retângulo 9"/>
          <p:cNvSpPr/>
          <p:nvPr/>
        </p:nvSpPr>
        <p:spPr>
          <a:xfrm>
            <a:off x="5800725" y="1133475"/>
            <a:ext cx="2543175" cy="10287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/>
              <a:t>Aqui temos duas classes</a:t>
            </a:r>
            <a:endParaRPr lang="pt-BR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a serem interpretados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02" name="Picture 2" descr="Capítulo 46 - Reconhecimento de Imagens com Redes Neurais Convolucionais em  Python – Parte 3 - Deep Learning Book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06" y="638175"/>
            <a:ext cx="7874000" cy="4429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</a:t>
            </a:r>
            <a:r>
              <a:rPr lang="en-US" sz="5500" b="1" i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Neurais</a:t>
            </a:r>
            <a:r>
              <a:rPr lang="en-US" sz="5500" b="1" i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0724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a serem interpretados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2232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381125"/>
            <a:ext cx="485775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CaixaDeTexto 14"/>
          <p:cNvSpPr txBox="1"/>
          <p:nvPr/>
        </p:nvSpPr>
        <p:spPr>
          <a:xfrm>
            <a:off x="476250" y="866775"/>
            <a:ext cx="4791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/>
              <a:t>   Entrada           Rótulo              Classificação </a:t>
            </a:r>
            <a:endParaRPr lang="pt-BR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de objetos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Mnist</a:t>
            </a:r>
            <a:r>
              <a:rPr lang="pt-BR" sz="36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dirty="0" err="1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r>
              <a:rPr lang="pt-BR" sz="3600" b="1" i="0" u="none" strike="noStrike" cap="none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1922" name="Picture 2" descr="Entendendo Redes Convolucionais (CNNs) | by Gisely Alves | Neuronio BR | 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58925"/>
            <a:ext cx="7010400" cy="2033016"/>
          </a:xfrm>
          <a:prstGeom prst="rect">
            <a:avLst/>
          </a:prstGeom>
          <a:noFill/>
        </p:spPr>
      </p:pic>
      <p:pic>
        <p:nvPicPr>
          <p:cNvPr id="81924" name="Picture 4" descr="Example images from the MNIST dataset. | Download Scientific Dia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77024" y="665163"/>
            <a:ext cx="2068513" cy="2068514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2457450" y="3667125"/>
            <a:ext cx="2543175" cy="10287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/>
              <a:t>Aqui temos </a:t>
            </a:r>
            <a:r>
              <a:rPr lang="pt-BR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9</a:t>
            </a:r>
            <a:r>
              <a:rPr lang="pt-BR" sz="1600" b="1" dirty="0" smtClean="0"/>
              <a:t> classes</a:t>
            </a:r>
            <a:endParaRPr lang="pt-BR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 – Base de treino </a:t>
            </a:r>
          </a:p>
        </p:txBody>
      </p:sp>
      <p:pic>
        <p:nvPicPr>
          <p:cNvPr id="83970" name="Picture 2" descr="Gato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947056"/>
            <a:ext cx="4224234" cy="4196443"/>
          </a:xfrm>
          <a:prstGeom prst="rect">
            <a:avLst/>
          </a:prstGeom>
          <a:noFill/>
        </p:spPr>
      </p:pic>
      <p:pic>
        <p:nvPicPr>
          <p:cNvPr id="83972" name="Picture 4" descr="ícone de pasta de arquivo de computador isolado no fundo branco 4249014  Vetor no Vecteez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6638" y="966789"/>
            <a:ext cx="1928812" cy="1928812"/>
          </a:xfrm>
          <a:prstGeom prst="rect">
            <a:avLst/>
          </a:prstGeom>
          <a:noFill/>
        </p:spPr>
      </p:pic>
      <p:sp>
        <p:nvSpPr>
          <p:cNvPr id="15" name="Seta para a direita 14"/>
          <p:cNvSpPr/>
          <p:nvPr/>
        </p:nvSpPr>
        <p:spPr>
          <a:xfrm>
            <a:off x="4362450" y="1628775"/>
            <a:ext cx="828675" cy="523875"/>
          </a:xfrm>
          <a:prstGeom prst="rightArrow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5086350" y="2828925"/>
            <a:ext cx="1562100" cy="4000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Classe “gatos”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um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 smtClean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Treinamento</a:t>
            </a:r>
            <a:r>
              <a:rPr lang="en-US" sz="55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de aprendizado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 smtClean="0"/>
              <a:t>Pesos gerados no treinamento</a:t>
            </a:r>
            <a:endParaRPr lang="pt-BR" sz="2200" dirty="0"/>
          </a:p>
        </p:txBody>
      </p:sp>
      <p:pic>
        <p:nvPicPr>
          <p:cNvPr id="61442" name="Picture 2" descr="Introdução a Redes Neurais Artificiais - Computação Inteligent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526" y="1274713"/>
            <a:ext cx="6616700" cy="36592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de aprendizado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 smtClean="0"/>
              <a:t>Arquivos de pesos</a:t>
            </a:r>
            <a:endParaRPr lang="pt-BR" sz="2200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675" y="1395414"/>
            <a:ext cx="6343650" cy="2081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4" name="Picture 4" descr="Símbolo de extensão de arquivo de texto txt - ícones de interface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4012" y="1404938"/>
            <a:ext cx="2049463" cy="20494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treinamento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 smtClean="0"/>
              <a:t>Arquivos de pesos</a:t>
            </a:r>
            <a:endParaRPr lang="pt-BR" sz="2200" dirty="0"/>
          </a:p>
        </p:txBody>
      </p:sp>
      <p:pic>
        <p:nvPicPr>
          <p:cNvPr id="17" name="Picture 2" descr="Introdução a Redes Neurais Artificiais - Computação Inteligent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526" y="1274713"/>
            <a:ext cx="6616700" cy="3659236"/>
          </a:xfrm>
          <a:prstGeom prst="rect">
            <a:avLst/>
          </a:prstGeom>
          <a:noFill/>
        </p:spPr>
      </p:pic>
      <p:pic>
        <p:nvPicPr>
          <p:cNvPr id="71684" name="Picture 4" descr="Símbolo de extensão de arquivo de texto txt - ícones de interface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6889" y="671514"/>
            <a:ext cx="1090611" cy="1090611"/>
          </a:xfrm>
          <a:prstGeom prst="rect">
            <a:avLst/>
          </a:prstGeom>
          <a:noFill/>
        </p:spPr>
      </p:pic>
      <p:sp>
        <p:nvSpPr>
          <p:cNvPr id="18" name="Seta para a direita 17"/>
          <p:cNvSpPr/>
          <p:nvPr/>
        </p:nvSpPr>
        <p:spPr>
          <a:xfrm>
            <a:off x="4400550" y="990600"/>
            <a:ext cx="100965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treinamento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 smtClean="0"/>
              <a:t>Pesos gerados em uma rede</a:t>
            </a:r>
            <a:endParaRPr lang="pt-BR" sz="2200" dirty="0"/>
          </a:p>
        </p:txBody>
      </p:sp>
      <p:pic>
        <p:nvPicPr>
          <p:cNvPr id="71684" name="Picture 4" descr="Símbolo de extensão de arquivo de texto txt - ícones de interface grát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6889" y="671514"/>
            <a:ext cx="1090611" cy="1090611"/>
          </a:xfrm>
          <a:prstGeom prst="rect">
            <a:avLst/>
          </a:prstGeom>
          <a:noFill/>
        </p:spPr>
      </p:pic>
      <p:sp>
        <p:nvSpPr>
          <p:cNvPr id="18" name="Seta para a direita 17"/>
          <p:cNvSpPr/>
          <p:nvPr/>
        </p:nvSpPr>
        <p:spPr>
          <a:xfrm>
            <a:off x="4400550" y="990600"/>
            <a:ext cx="100965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9588" y="1348297"/>
            <a:ext cx="3490911" cy="379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5263" y="3057525"/>
            <a:ext cx="397192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 smtClean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</a:t>
            </a:r>
            <a:r>
              <a:rPr lang="en-US" sz="5500" b="1" dirty="0" smtClean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treinamento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 smtClean="0"/>
              <a:t>Relação dos pesos</a:t>
            </a:r>
            <a:endParaRPr lang="pt-BR" sz="2200" dirty="0"/>
          </a:p>
        </p:txBody>
      </p:sp>
      <p:pic>
        <p:nvPicPr>
          <p:cNvPr id="72706" name="Picture 2" descr="https://www.inf.ufsc.br/~aldo.vw/patrec/enco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2750" y="1338262"/>
            <a:ext cx="6597650" cy="33718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</a:t>
            </a: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Neurais?</a:t>
            </a:r>
            <a:endParaRPr lang="pt-BR" sz="3600" b="1" dirty="0" smtClea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Redes Neurais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Neurônios - Biologia N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71650"/>
            <a:ext cx="3371850" cy="3371850"/>
          </a:xfrm>
          <a:prstGeom prst="rect">
            <a:avLst/>
          </a:prstGeom>
          <a:noFill/>
        </p:spPr>
      </p:pic>
      <p:pic>
        <p:nvPicPr>
          <p:cNvPr id="22532" name="Picture 4" descr="Como Funciona o CÉREBRO Humano - RESUM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4" y="1270866"/>
            <a:ext cx="4537075" cy="34011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 smtClean="0"/>
              <a:t>Treinamento da RNA</a:t>
            </a:r>
            <a:endParaRPr lang="pt-BR" sz="2200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7225" y="641350"/>
            <a:ext cx="272415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780" name="Picture 4" descr="Customizando Redes Neurais com Funções de Ativação Alternativas — Ciência e  Dado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71550"/>
            <a:ext cx="4419600" cy="4171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Importando Modelos de RNA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75"/>
            <a:ext cx="89154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6" name="Picture 4" descr="Keras: the Python deep learning AP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1" y="4324350"/>
            <a:ext cx="2824656" cy="819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RNA no COLAB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4758" name="Picture 6" descr="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225" y="917327"/>
            <a:ext cx="4467225" cy="3402141"/>
          </a:xfrm>
          <a:prstGeom prst="rect">
            <a:avLst/>
          </a:prstGeom>
          <a:noFill/>
        </p:spPr>
      </p:pic>
      <p:pic>
        <p:nvPicPr>
          <p:cNvPr id="74760" name="Picture 8" descr="Manipulando vários arquivos CSV com Python no Google Colab | by Gustavo  Fernandes Da Cruz Lima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1751" y="2033588"/>
            <a:ext cx="4165599" cy="1249680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180975" y="4419600"/>
            <a:ext cx="6448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https://colab.research.google.com/github/storopoli/ciencia-de-dados/blob/master/notebooks/Aula_18_a_Redes_Neurais_com_TensorFlow.ipynb#scrollTo=6zmMUxg8pfqE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RNA no COLAB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180975" y="4419600"/>
            <a:ext cx="6448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https://colab.research.google.com/github/tensorflow/tpu/blob/master/models/official/mask_rcnn/mask_rcnn_demo.ipynb#scrollTo=X8rPd4MyrDsn</a:t>
            </a:r>
            <a:endParaRPr lang="pt-BR" dirty="0"/>
          </a:p>
        </p:txBody>
      </p:sp>
      <p:pic>
        <p:nvPicPr>
          <p:cNvPr id="80898" name="Picture 2" descr="Image Segmentation Python | Implementation of Mask R-CN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95919"/>
            <a:ext cx="4445000" cy="3703043"/>
          </a:xfrm>
          <a:prstGeom prst="rect">
            <a:avLst/>
          </a:prstGeom>
          <a:noFill/>
        </p:spPr>
      </p:pic>
      <p:pic>
        <p:nvPicPr>
          <p:cNvPr id="80900" name="Picture 4" descr="Image Segmentation Python | Implementation of Mask R-CN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4" y="1223509"/>
            <a:ext cx="4429125" cy="3269116"/>
          </a:xfrm>
          <a:prstGeom prst="rect">
            <a:avLst/>
          </a:prstGeom>
          <a:noFill/>
        </p:spPr>
      </p:pic>
      <p:pic>
        <p:nvPicPr>
          <p:cNvPr id="74760" name="Picture 8" descr="Manipulando vários arquivos CSV com Python no Google Colab | by Gustavo  Fernandes Da Cruz Lima | Mediu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78401" y="642938"/>
            <a:ext cx="4165599" cy="12496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 smtClean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9567" y="754380"/>
            <a:ext cx="5285285" cy="2912993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1260" y="2766060"/>
            <a:ext cx="4912307" cy="2236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1188704" y="390359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estrutura de uma RNA?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3153" y="473393"/>
            <a:ext cx="2856547" cy="28565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Biológicas x </a:t>
            </a:r>
            <a:r>
              <a:rPr lang="pt-BR" sz="36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Arficiais</a:t>
            </a: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 lang="pt-BR" sz="3600" b="1" dirty="0" smtClea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" y="830581"/>
            <a:ext cx="8061960" cy="2983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Neurônio Artificial  </a:t>
            </a:r>
            <a:endParaRPr lang="pt-BR" sz="3600" b="1" dirty="0" smtClea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4996" name="Picture 4" descr="Redes Neurais Artificiais. Perceptron | by Anderson Vinicius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600" y="833437"/>
            <a:ext cx="6530975" cy="38468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de </a:t>
            </a:r>
            <a:r>
              <a:rPr lang="en-US" sz="5500" b="1" dirty="0" err="1" smtClean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entrada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 err="1" smtClean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saída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0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Neurais Biológicas x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Arficiais</a:t>
            </a: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082" name="Picture 2" descr="redes neurais Archives - Gizmodo Brasi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1579" y="1280160"/>
            <a:ext cx="6472555" cy="3236278"/>
          </a:xfrm>
          <a:prstGeom prst="rect">
            <a:avLst/>
          </a:prstGeom>
          <a:noFill/>
        </p:spPr>
      </p:pic>
      <p:pic>
        <p:nvPicPr>
          <p:cNvPr id="46086" name="Picture 6" descr="Ilustração De Olho De órgão Humano, Olhos Clipart, Olhos De órgãos Humanos,  Os Olhos Negros Imagem PNG e PSD Para Download Gratuit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" y="1699261"/>
            <a:ext cx="1559560" cy="1559560"/>
          </a:xfrm>
          <a:prstGeom prst="rect">
            <a:avLst/>
          </a:prstGeom>
          <a:noFill/>
        </p:spPr>
      </p:pic>
      <p:pic>
        <p:nvPicPr>
          <p:cNvPr id="46088" name="Picture 8" descr="Fotografia Do ícone Da Câmera PNG , Clipart Da Câmera, Câmera, Fotografia  Imagem PNG e Vetor Para Download Gratuit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" y="2857501"/>
            <a:ext cx="1569720" cy="1569720"/>
          </a:xfrm>
          <a:prstGeom prst="rect">
            <a:avLst/>
          </a:prstGeom>
          <a:noFill/>
        </p:spPr>
      </p:pic>
      <p:sp>
        <p:nvSpPr>
          <p:cNvPr id="18" name="Retângulo 17"/>
          <p:cNvSpPr/>
          <p:nvPr/>
        </p:nvSpPr>
        <p:spPr>
          <a:xfrm>
            <a:off x="7261860" y="2415540"/>
            <a:ext cx="1638300" cy="101346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Dados interpretados na saída</a:t>
            </a:r>
            <a:endParaRPr lang="pt-BR" b="1" dirty="0"/>
          </a:p>
        </p:txBody>
      </p:sp>
      <p:sp>
        <p:nvSpPr>
          <p:cNvPr id="19" name="Retângulo 18"/>
          <p:cNvSpPr/>
          <p:nvPr/>
        </p:nvSpPr>
        <p:spPr>
          <a:xfrm>
            <a:off x="133350" y="4419600"/>
            <a:ext cx="1581150" cy="485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Entrada</a:t>
            </a:r>
            <a:endParaRPr lang="pt-BR" dirty="0"/>
          </a:p>
        </p:txBody>
      </p:sp>
      <p:sp>
        <p:nvSpPr>
          <p:cNvPr id="20" name="Retângulo 19"/>
          <p:cNvSpPr/>
          <p:nvPr/>
        </p:nvSpPr>
        <p:spPr>
          <a:xfrm>
            <a:off x="3486150" y="4429125"/>
            <a:ext cx="1581150" cy="485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Processo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Relação de entrada e saída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468" y="866775"/>
            <a:ext cx="5305425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 descr="Neural - Free computer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0" y="257175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397</Words>
  <PresentationFormat>Apresentação na tela (16:9)</PresentationFormat>
  <Paragraphs>173</Paragraphs>
  <Slides>34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Century Gothic</vt:lpstr>
      <vt:lpstr>Arial Narrow</vt:lpstr>
      <vt:lpstr>Simple Light</vt:lpstr>
      <vt:lpstr>Slide 1</vt:lpstr>
      <vt:lpstr>Slide 2</vt:lpstr>
      <vt:lpstr> </vt:lpstr>
      <vt:lpstr> </vt:lpstr>
      <vt:lpstr> </vt:lpstr>
      <vt:lpstr> </vt:lpstr>
      <vt:lpstr>Slide 7</vt:lpstr>
      <vt:lpstr> </vt:lpstr>
      <vt:lpstr> </vt:lpstr>
      <vt:lpstr>Slide 10</vt:lpstr>
      <vt:lpstr> </vt:lpstr>
      <vt:lpstr> </vt:lpstr>
      <vt:lpstr> </vt:lpstr>
      <vt:lpstr> </vt:lpstr>
      <vt:lpstr>Slide 15</vt:lpstr>
      <vt:lpstr> </vt:lpstr>
      <vt:lpstr>Slide 17</vt:lpstr>
      <vt:lpstr> </vt:lpstr>
      <vt:lpstr> </vt:lpstr>
      <vt:lpstr> </vt:lpstr>
      <vt:lpstr> </vt:lpstr>
      <vt:lpstr> </vt:lpstr>
      <vt:lpstr>Slide 23</vt:lpstr>
      <vt:lpstr> </vt:lpstr>
      <vt:lpstr> </vt:lpstr>
      <vt:lpstr> </vt:lpstr>
      <vt:lpstr> </vt:lpstr>
      <vt:lpstr>Slide 28</vt:lpstr>
      <vt:lpstr> </vt:lpstr>
      <vt:lpstr> </vt:lpstr>
      <vt:lpstr> </vt:lpstr>
      <vt:lpstr> </vt:lpstr>
      <vt:lpstr> </vt:lpstr>
      <vt:lpstr>Slide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57</cp:revision>
  <dcterms:modified xsi:type="dcterms:W3CDTF">2022-03-18T20:42:29Z</dcterms:modified>
</cp:coreProperties>
</file>